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8"/>
  </p:notesMasterIdLst>
  <p:sldIdLst>
    <p:sldId id="291" r:id="rId2"/>
    <p:sldId id="324" r:id="rId3"/>
    <p:sldId id="337" r:id="rId4"/>
    <p:sldId id="334" r:id="rId5"/>
    <p:sldId id="336" r:id="rId6"/>
    <p:sldId id="33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B6E9AB-B2AF-451E-AA61-52163F108DAE}" v="756" dt="2020-10-21T22:47:00.324"/>
    <p1510:client id="{FA4024D3-12E0-450A-A4BA-50AD313AEB16}" v="220" dt="2020-10-21T23:29:23.4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91" autoAdjust="0"/>
    <p:restoredTop sz="94670" autoAdjust="0"/>
  </p:normalViewPr>
  <p:slideViewPr>
    <p:cSldViewPr snapToGrid="0">
      <p:cViewPr varScale="1">
        <p:scale>
          <a:sx n="59" d="100"/>
          <a:sy n="59" d="100"/>
        </p:scale>
        <p:origin x="39" y="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07B6E9AB-B2AF-451E-AA61-52163F108DAE}"/>
    <pc:docChg chg="modSld">
      <pc:chgData name="" userId="" providerId="" clId="Web-{07B6E9AB-B2AF-451E-AA61-52163F108DAE}" dt="2020-10-21T22:46:56.808" v="741"/>
      <pc:docMkLst>
        <pc:docMk/>
      </pc:docMkLst>
      <pc:sldChg chg="addSp modSp">
        <pc:chgData name="" userId="" providerId="" clId="Web-{07B6E9AB-B2AF-451E-AA61-52163F108DAE}" dt="2020-10-21T22:35:00.400" v="331"/>
        <pc:sldMkLst>
          <pc:docMk/>
          <pc:sldMk cId="338133360" sldId="274"/>
        </pc:sldMkLst>
        <pc:spChg chg="add mod">
          <ac:chgData name="" userId="" providerId="" clId="Web-{07B6E9AB-B2AF-451E-AA61-52163F108DAE}" dt="2020-10-21T22:28:55.602" v="154" actId="20577"/>
          <ac:spMkLst>
            <pc:docMk/>
            <pc:sldMk cId="338133360" sldId="274"/>
            <ac:spMk id="2" creationId="{AC3E3914-B4C0-40BD-9BAB-623D02B09F4E}"/>
          </ac:spMkLst>
        </pc:spChg>
        <pc:spChg chg="add mod">
          <ac:chgData name="" userId="" providerId="" clId="Web-{07B6E9AB-B2AF-451E-AA61-52163F108DAE}" dt="2020-10-21T22:28:26.427" v="127" actId="20577"/>
          <ac:spMkLst>
            <pc:docMk/>
            <pc:sldMk cId="338133360" sldId="274"/>
            <ac:spMk id="3" creationId="{765EB6B0-3A08-4B0F-A2BD-11A16AA0379B}"/>
          </ac:spMkLst>
        </pc:spChg>
        <pc:graphicFrameChg chg="mod modGraphic">
          <ac:chgData name="" userId="" providerId="" clId="Web-{07B6E9AB-B2AF-451E-AA61-52163F108DAE}" dt="2020-10-21T22:35:00.400" v="331"/>
          <ac:graphicFrameMkLst>
            <pc:docMk/>
            <pc:sldMk cId="338133360" sldId="274"/>
            <ac:graphicFrameMk id="9" creationId="{00000000-0000-0000-0000-000000000000}"/>
          </ac:graphicFrameMkLst>
        </pc:graphicFrameChg>
      </pc:sldChg>
      <pc:sldChg chg="modSp">
        <pc:chgData name="" userId="" providerId="" clId="Web-{07B6E9AB-B2AF-451E-AA61-52163F108DAE}" dt="2020-10-21T22:24:26.124" v="31" actId="20577"/>
        <pc:sldMkLst>
          <pc:docMk/>
          <pc:sldMk cId="3564076681" sldId="320"/>
        </pc:sldMkLst>
        <pc:spChg chg="mod">
          <ac:chgData name="" userId="" providerId="" clId="Web-{07B6E9AB-B2AF-451E-AA61-52163F108DAE}" dt="2020-10-21T22:24:26.124" v="31" actId="20577"/>
          <ac:spMkLst>
            <pc:docMk/>
            <pc:sldMk cId="3564076681" sldId="320"/>
            <ac:spMk id="4" creationId="{00000000-0000-0000-0000-000000000000}"/>
          </ac:spMkLst>
        </pc:spChg>
      </pc:sldChg>
      <pc:sldChg chg="modSp">
        <pc:chgData name="" userId="" providerId="" clId="Web-{07B6E9AB-B2AF-451E-AA61-52163F108DAE}" dt="2020-10-21T22:46:56.808" v="741"/>
        <pc:sldMkLst>
          <pc:docMk/>
          <pc:sldMk cId="4000161977" sldId="321"/>
        </pc:sldMkLst>
        <pc:graphicFrameChg chg="mod modGraphic">
          <ac:chgData name="" userId="" providerId="" clId="Web-{07B6E9AB-B2AF-451E-AA61-52163F108DAE}" dt="2020-10-21T22:46:56.808" v="741"/>
          <ac:graphicFrameMkLst>
            <pc:docMk/>
            <pc:sldMk cId="4000161977" sldId="321"/>
            <ac:graphicFrameMk id="4" creationId="{00000000-0000-0000-0000-000000000000}"/>
          </ac:graphicFrameMkLst>
        </pc:graphicFrameChg>
      </pc:sldChg>
    </pc:docChg>
  </pc:docChgLst>
  <pc:docChgLst>
    <pc:chgData clId="Web-{FA4024D3-12E0-450A-A4BA-50AD313AEB16}"/>
    <pc:docChg chg="modSld">
      <pc:chgData name="" userId="" providerId="" clId="Web-{FA4024D3-12E0-450A-A4BA-50AD313AEB16}" dt="2020-10-21T23:29:21.003" v="211" actId="20577"/>
      <pc:docMkLst>
        <pc:docMk/>
      </pc:docMkLst>
      <pc:sldChg chg="addSp modSp">
        <pc:chgData name="" userId="" providerId="" clId="Web-{FA4024D3-12E0-450A-A4BA-50AD313AEB16}" dt="2020-10-21T23:09:37.400" v="8" actId="14100"/>
        <pc:sldMkLst>
          <pc:docMk/>
          <pc:sldMk cId="4261286559" sldId="319"/>
        </pc:sldMkLst>
        <pc:spChg chg="mod">
          <ac:chgData name="" userId="" providerId="" clId="Web-{FA4024D3-12E0-450A-A4BA-50AD313AEB16}" dt="2020-10-21T23:09:15.320" v="3" actId="1076"/>
          <ac:spMkLst>
            <pc:docMk/>
            <pc:sldMk cId="4261286559" sldId="319"/>
            <ac:spMk id="3" creationId="{00000000-0000-0000-0000-000000000000}"/>
          </ac:spMkLst>
        </pc:spChg>
        <pc:picChg chg="add mod">
          <ac:chgData name="" userId="" providerId="" clId="Web-{FA4024D3-12E0-450A-A4BA-50AD313AEB16}" dt="2020-10-21T23:09:37.400" v="8" actId="14100"/>
          <ac:picMkLst>
            <pc:docMk/>
            <pc:sldMk cId="4261286559" sldId="319"/>
            <ac:picMk id="4" creationId="{B04AA2DF-94E5-4F7B-8109-CB4D64C1E5B0}"/>
          </ac:picMkLst>
        </pc:picChg>
      </pc:sldChg>
      <pc:sldChg chg="addSp delSp modSp">
        <pc:chgData name="" userId="" providerId="" clId="Web-{FA4024D3-12E0-450A-A4BA-50AD313AEB16}" dt="2020-10-21T23:29:17.925" v="209" actId="20577"/>
        <pc:sldMkLst>
          <pc:docMk/>
          <pc:sldMk cId="888843365" sldId="322"/>
        </pc:sldMkLst>
        <pc:spChg chg="mod">
          <ac:chgData name="" userId="" providerId="" clId="Web-{FA4024D3-12E0-450A-A4BA-50AD313AEB16}" dt="2020-10-21T23:28:41.892" v="193" actId="20577"/>
          <ac:spMkLst>
            <pc:docMk/>
            <pc:sldMk cId="888843365" sldId="322"/>
            <ac:spMk id="3" creationId="{00000000-0000-0000-0000-000000000000}"/>
          </ac:spMkLst>
        </pc:spChg>
        <pc:spChg chg="add mod">
          <ac:chgData name="" userId="" providerId="" clId="Web-{FA4024D3-12E0-450A-A4BA-50AD313AEB16}" dt="2020-10-21T23:29:17.925" v="209" actId="20577"/>
          <ac:spMkLst>
            <pc:docMk/>
            <pc:sldMk cId="888843365" sldId="322"/>
            <ac:spMk id="5" creationId="{1712B6ED-BBC4-416F-973F-08F6652AA5A4}"/>
          </ac:spMkLst>
        </pc:spChg>
        <pc:picChg chg="del">
          <ac:chgData name="" userId="" providerId="" clId="Web-{FA4024D3-12E0-450A-A4BA-50AD313AEB16}" dt="2020-10-21T23:22:40.917" v="9"/>
          <ac:picMkLst>
            <pc:docMk/>
            <pc:sldMk cId="888843365" sldId="322"/>
            <ac:picMk id="2" creationId="{00000000-0000-0000-0000-000000000000}"/>
          </ac:picMkLst>
        </pc:picChg>
        <pc:picChg chg="add mod">
          <ac:chgData name="" userId="" providerId="" clId="Web-{FA4024D3-12E0-450A-A4BA-50AD313AEB16}" dt="2020-10-21T23:22:51.558" v="12" actId="14100"/>
          <ac:picMkLst>
            <pc:docMk/>
            <pc:sldMk cId="888843365" sldId="322"/>
            <ac:picMk id="4" creationId="{15103447-573E-4B32-B528-4739E1799381}"/>
          </ac:picMkLst>
        </pc:picChg>
        <pc:picChg chg="add mod">
          <ac:chgData name="" userId="" providerId="" clId="Web-{FA4024D3-12E0-450A-A4BA-50AD313AEB16}" dt="2020-10-21T23:27:31.606" v="168" actId="1076"/>
          <ac:picMkLst>
            <pc:docMk/>
            <pc:sldMk cId="888843365" sldId="322"/>
            <ac:picMk id="6" creationId="{973C14EF-B6B6-416A-A526-77DC3EB9B2C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3B5B-A989-4194-A4BF-32F73DF162D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8DC13-45E4-48BC-82F0-EEC0628463C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07632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8DC13-45E4-48BC-82F0-EEC0628463C2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41192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8DC13-45E4-48BC-82F0-EEC0628463C2}" type="slidenum">
              <a:rPr lang="en-IE" smtClean="0"/>
              <a:t>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05650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8DC13-45E4-48BC-82F0-EEC0628463C2}" type="slidenum">
              <a:rPr lang="en-IE" smtClean="0"/>
              <a:t>4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53976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8DC13-45E4-48BC-82F0-EEC0628463C2}" type="slidenum">
              <a:rPr lang="en-IE" smtClean="0"/>
              <a:t>5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98442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8DC13-45E4-48BC-82F0-EEC0628463C2}" type="slidenum">
              <a:rPr lang="en-IE" smtClean="0"/>
              <a:t>6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5803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825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60585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53211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22393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5694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01771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64138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8261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717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259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5822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6172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4610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0104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56921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8418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1227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A95B97A-ACFE-4F4D-9DB9-EE817EDEC172}" type="datetimeFigureOut">
              <a:rPr lang="en-IE" smtClean="0"/>
              <a:t>26 Feb 2021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676BA52-5521-4B8C-A1DB-5C79AD25FDA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1785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ie/en/publication/a04fc-advice-for-students-and-their-familie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9903F35F-971C-455E-A8E1-D6B34D9EC5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6800" y="-9523"/>
            <a:ext cx="10058400" cy="6867522"/>
          </a:xfrm>
          <a:custGeom>
            <a:avLst/>
            <a:gdLst>
              <a:gd name="connsiteX0" fmla="*/ 1263465 w 10058400"/>
              <a:gd name="connsiteY0" fmla="*/ 0 h 6867522"/>
              <a:gd name="connsiteX1" fmla="*/ 8794935 w 10058400"/>
              <a:gd name="connsiteY1" fmla="*/ 0 h 6867522"/>
              <a:gd name="connsiteX2" fmla="*/ 8909975 w 10058400"/>
              <a:gd name="connsiteY2" fmla="*/ 132807 h 6867522"/>
              <a:gd name="connsiteX3" fmla="*/ 10058400 w 10058400"/>
              <a:gd name="connsiteY3" fmla="*/ 3331845 h 6867522"/>
              <a:gd name="connsiteX4" fmla="*/ 8751905 w 10058400"/>
              <a:gd name="connsiteY4" fmla="*/ 6713366 h 6867522"/>
              <a:gd name="connsiteX5" fmla="*/ 8604930 w 10058400"/>
              <a:gd name="connsiteY5" fmla="*/ 6867522 h 6867522"/>
              <a:gd name="connsiteX6" fmla="*/ 1453470 w 10058400"/>
              <a:gd name="connsiteY6" fmla="*/ 6867522 h 6867522"/>
              <a:gd name="connsiteX7" fmla="*/ 1306495 w 10058400"/>
              <a:gd name="connsiteY7" fmla="*/ 6713366 h 6867522"/>
              <a:gd name="connsiteX8" fmla="*/ 0 w 10058400"/>
              <a:gd name="connsiteY8" fmla="*/ 3331845 h 6867522"/>
              <a:gd name="connsiteX9" fmla="*/ 1148425 w 10058400"/>
              <a:gd name="connsiteY9" fmla="*/ 132807 h 6867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58400" h="6867522">
                <a:moveTo>
                  <a:pt x="1263465" y="0"/>
                </a:moveTo>
                <a:lnTo>
                  <a:pt x="8794935" y="0"/>
                </a:lnTo>
                <a:lnTo>
                  <a:pt x="8909975" y="132807"/>
                </a:lnTo>
                <a:cubicBezTo>
                  <a:pt x="9627420" y="1002149"/>
                  <a:pt x="10058400" y="2116667"/>
                  <a:pt x="10058400" y="3331845"/>
                </a:cubicBezTo>
                <a:cubicBezTo>
                  <a:pt x="10058400" y="4633822"/>
                  <a:pt x="9563653" y="5820244"/>
                  <a:pt x="8751905" y="6713366"/>
                </a:cubicBezTo>
                <a:lnTo>
                  <a:pt x="8604930" y="6867522"/>
                </a:lnTo>
                <a:lnTo>
                  <a:pt x="1453470" y="6867522"/>
                </a:lnTo>
                <a:lnTo>
                  <a:pt x="1306495" y="6713366"/>
                </a:lnTo>
                <a:cubicBezTo>
                  <a:pt x="494747" y="5820244"/>
                  <a:pt x="0" y="4633822"/>
                  <a:pt x="0" y="3331845"/>
                </a:cubicBezTo>
                <a:cubicBezTo>
                  <a:pt x="0" y="2116667"/>
                  <a:pt x="430980" y="1002149"/>
                  <a:pt x="1148425" y="13280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FA62AE0B-31FB-41D5-A233-3C6DCDF2EA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4A0F0EDD-0C18-4DC7-A0B1-4EF2CE9EF6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6000" y="1253067"/>
            <a:ext cx="0" cy="4210755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4" name="Picture 4" descr="Presentation College (@Pres_Carlow) | Twitter">
            <a:extLst>
              <a:ext uri="{FF2B5EF4-FFF2-40B4-BE49-F238E27FC236}">
                <a16:creationId xmlns:a16="http://schemas.microsoft.com/office/drawing/2014/main" id="{704B6157-6CBA-944E-8F7B-394F38DFA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46850" y="543110"/>
            <a:ext cx="3545894" cy="3545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ealth and Safety considerations in Educational Establishments ...">
            <a:extLst>
              <a:ext uri="{FF2B5EF4-FFF2-40B4-BE49-F238E27FC236}">
                <a16:creationId xmlns:a16="http://schemas.microsoft.com/office/drawing/2014/main" id="{EF043857-E886-C040-A749-26E8712A5E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6421" y="743205"/>
            <a:ext cx="3545894" cy="208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682750" y="3342707"/>
            <a:ext cx="8648153" cy="5025627"/>
          </a:xfrm>
        </p:spPr>
        <p:txBody>
          <a:bodyPr>
            <a:normAutofit/>
          </a:bodyPr>
          <a:lstStyle/>
          <a:p>
            <a:pPr algn="ctr"/>
            <a:endParaRPr lang="en-IE" sz="3600" dirty="0"/>
          </a:p>
          <a:p>
            <a:pPr marL="0" indent="0" algn="ctr">
              <a:buNone/>
            </a:pPr>
            <a:r>
              <a:rPr lang="en-IE" sz="3600" dirty="0" smtClean="0"/>
              <a:t>Sixth Year Parents And Students</a:t>
            </a:r>
          </a:p>
          <a:p>
            <a:pPr marL="0" indent="0" algn="ctr">
              <a:buNone/>
            </a:pPr>
            <a:r>
              <a:rPr lang="en-IE" sz="3600" dirty="0" smtClean="0"/>
              <a:t>Return to School</a:t>
            </a:r>
          </a:p>
          <a:p>
            <a:pPr marL="0" indent="0" algn="ctr">
              <a:buNone/>
            </a:pPr>
            <a:r>
              <a:rPr lang="en-IE" sz="3600" dirty="0" smtClean="0"/>
              <a:t>March 2021</a:t>
            </a:r>
            <a:endParaRPr lang="en-IE" sz="3600" dirty="0"/>
          </a:p>
        </p:txBody>
      </p:sp>
    </p:spTree>
    <p:extLst>
      <p:ext uri="{BB962C8B-B14F-4D97-AF65-F5344CB8AC3E}">
        <p14:creationId xmlns:p14="http://schemas.microsoft.com/office/powerpoint/2010/main" val="218455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026993" y="647952"/>
            <a:ext cx="789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Overview</a:t>
            </a:r>
            <a:r>
              <a:rPr lang="en-GB" sz="3600" b="1" dirty="0" smtClean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1732" y="1225689"/>
            <a:ext cx="1082140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Level 5 Restrictions implemented in December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Return of Leaving Certificate Students - one of the first steps in easing restrictions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How this goes will impact on the pace of restriction relaxation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41732" y="3630720"/>
            <a:ext cx="1071154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accent3">
                    <a:lumMod val="50000"/>
                  </a:schemeClr>
                </a:solidFill>
              </a:rPr>
              <a:t>What has changed since December</a:t>
            </a:r>
            <a:r>
              <a:rPr lang="en-GB" sz="3600" dirty="0" smtClean="0">
                <a:solidFill>
                  <a:schemeClr val="accent3">
                    <a:lumMod val="50000"/>
                  </a:schemeClr>
                </a:solidFill>
              </a:rPr>
              <a:t>?</a:t>
            </a:r>
          </a:p>
          <a:p>
            <a:pPr algn="ctr"/>
            <a:endParaRPr lang="en-GB" sz="2400" dirty="0">
              <a:solidFill>
                <a:schemeClr val="accent3">
                  <a:lumMod val="50000"/>
                </a:schemeClr>
              </a:solidFill>
            </a:endParaRPr>
          </a:p>
          <a:p>
            <a:pPr algn="ctr"/>
            <a:r>
              <a:rPr lang="en-GB" sz="3600" dirty="0">
                <a:solidFill>
                  <a:srgbClr val="FF0000"/>
                </a:solidFill>
              </a:rPr>
              <a:t>A new virus strain that is </a:t>
            </a:r>
            <a:r>
              <a:rPr lang="en-GB" sz="3600" dirty="0" smtClean="0">
                <a:solidFill>
                  <a:srgbClr val="FF0000"/>
                </a:solidFill>
              </a:rPr>
              <a:t>circa. 75</a:t>
            </a:r>
            <a:r>
              <a:rPr lang="en-GB" sz="3600" dirty="0">
                <a:solidFill>
                  <a:srgbClr val="FF0000"/>
                </a:solidFill>
              </a:rPr>
              <a:t>% more </a:t>
            </a:r>
            <a:r>
              <a:rPr lang="en-GB" sz="3600" dirty="0" smtClean="0">
                <a:solidFill>
                  <a:srgbClr val="FF0000"/>
                </a:solidFill>
              </a:rPr>
              <a:t>infectious, </a:t>
            </a:r>
            <a:r>
              <a:rPr lang="en-GB" sz="3600" dirty="0">
                <a:solidFill>
                  <a:srgbClr val="FF0000"/>
                </a:solidFill>
              </a:rPr>
              <a:t>now accounts for 90% of all cases</a:t>
            </a:r>
            <a:endParaRPr lang="en-GB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10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94590" y="579358"/>
            <a:ext cx="7896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 </a:t>
            </a:r>
            <a:r>
              <a:rPr lang="en-GB" sz="3600" dirty="0" smtClean="0"/>
              <a:t>Before Students Return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3731" y="1371024"/>
            <a:ext cx="1098750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Complete the Parental Declaration which has been issued</a:t>
            </a:r>
          </a:p>
          <a:p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View the Public Health video available at</a:t>
            </a:r>
          </a:p>
          <a:p>
            <a:r>
              <a:rPr lang="en-GB" sz="28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     </a:t>
            </a:r>
            <a:r>
              <a:rPr lang="en-GB" sz="2400" dirty="0">
                <a:solidFill>
                  <a:schemeClr val="accent3">
                    <a:lumMod val="50000"/>
                  </a:schemeClr>
                </a:solidFill>
                <a:hlinkClick r:id="rId3"/>
              </a:rPr>
              <a:t>https://www.gov.ie/en/publication/a04fc-advice-for-students-and-their-families</a:t>
            </a:r>
            <a:r>
              <a:rPr lang="en-GB" sz="2400" dirty="0" smtClean="0">
                <a:solidFill>
                  <a:schemeClr val="accent3">
                    <a:lumMod val="50000"/>
                  </a:schemeClr>
                </a:solidFill>
                <a:hlinkClick r:id="rId3"/>
              </a:rPr>
              <a:t>/</a:t>
            </a:r>
            <a:endParaRPr lang="en-GB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n-GB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n-GB" sz="1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Reopening Presentation College, Carlow Student and Parent Briefing Document </a:t>
            </a:r>
            <a:r>
              <a:rPr lang="en-GB" sz="2000" dirty="0" smtClean="0">
                <a:solidFill>
                  <a:schemeClr val="accent3">
                    <a:lumMod val="50000"/>
                  </a:schemeClr>
                </a:solidFill>
              </a:rPr>
              <a:t>(Aug 2020) - </a:t>
            </a:r>
            <a:r>
              <a:rPr lang="en-GB" sz="2800" dirty="0" smtClean="0">
                <a:solidFill>
                  <a:schemeClr val="accent3">
                    <a:lumMod val="50000"/>
                  </a:schemeClr>
                </a:solidFill>
              </a:rPr>
              <a:t>available on the school website and contains lots of relevant information</a:t>
            </a:r>
            <a:endParaRPr lang="en-GB" sz="2800" dirty="0">
              <a:solidFill>
                <a:schemeClr val="accent3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GB" sz="3600" dirty="0">
                <a:solidFill>
                  <a:schemeClr val="accent3">
                    <a:lumMod val="50000"/>
                  </a:schemeClr>
                </a:solidFill>
              </a:rPr>
              <a:t>      </a:t>
            </a:r>
            <a:endParaRPr lang="en-GB" sz="24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n-GB" sz="36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56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83466" y="647952"/>
            <a:ext cx="10240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7789" y="1294283"/>
            <a:ext cx="1034907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rgbClr val="0070C0"/>
                </a:solidFill>
              </a:rPr>
              <a:t>NPHET Advice for a Safe </a:t>
            </a:r>
            <a:r>
              <a:rPr lang="en-GB" sz="3200" dirty="0">
                <a:solidFill>
                  <a:srgbClr val="0070C0"/>
                </a:solidFill>
              </a:rPr>
              <a:t>R</a:t>
            </a:r>
            <a:r>
              <a:rPr lang="en-GB" sz="3200" dirty="0" smtClean="0">
                <a:solidFill>
                  <a:srgbClr val="0070C0"/>
                </a:solidFill>
              </a:rPr>
              <a:t>eturn to School</a:t>
            </a:r>
          </a:p>
          <a:p>
            <a:r>
              <a:rPr lang="en-GB" sz="3200" i="1" dirty="0" smtClean="0">
                <a:solidFill>
                  <a:srgbClr val="0070C0"/>
                </a:solidFill>
              </a:rPr>
              <a:t>            “</a:t>
            </a:r>
            <a:r>
              <a:rPr lang="en-GB" sz="3200" i="1" u="sng" dirty="0" smtClean="0">
                <a:solidFill>
                  <a:srgbClr val="0070C0"/>
                </a:solidFill>
              </a:rPr>
              <a:t>Rigorous</a:t>
            </a:r>
            <a:r>
              <a:rPr lang="en-GB" sz="3200" i="1" dirty="0" smtClean="0">
                <a:solidFill>
                  <a:srgbClr val="0070C0"/>
                </a:solidFill>
              </a:rPr>
              <a:t> adherence to existing measures”</a:t>
            </a:r>
          </a:p>
          <a:p>
            <a:endParaRPr lang="en-GB" sz="1400" i="1" dirty="0" smtClean="0">
              <a:solidFill>
                <a:srgbClr val="0070C0"/>
              </a:solidFill>
            </a:endParaRPr>
          </a:p>
          <a:p>
            <a:r>
              <a:rPr lang="en-GB" sz="2600" i="1" dirty="0" smtClean="0">
                <a:solidFill>
                  <a:schemeClr val="accent3">
                    <a:lumMod val="50000"/>
                  </a:schemeClr>
                </a:solidFill>
              </a:rPr>
              <a:t>Students will be expected to:</a:t>
            </a:r>
            <a:endParaRPr lang="en-GB" sz="26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Stay </a:t>
            </a:r>
            <a:r>
              <a:rPr lang="en-GB" sz="2600" dirty="0">
                <a:solidFill>
                  <a:schemeClr val="accent3">
                    <a:lumMod val="50000"/>
                  </a:schemeClr>
                </a:solidFill>
              </a:rPr>
              <a:t>at home if they have any hint of symptoms </a:t>
            </a: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of COVID-19 or </a:t>
            </a:r>
            <a:r>
              <a:rPr lang="en-GB" sz="2600" dirty="0">
                <a:solidFill>
                  <a:schemeClr val="accent3">
                    <a:lumMod val="50000"/>
                  </a:schemeClr>
                </a:solidFill>
              </a:rPr>
              <a:t>recent contact with persons with </a:t>
            </a: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COVID-19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Collaborate fully with all travel arrangements on school buses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Wash/sanitise </a:t>
            </a:r>
            <a:r>
              <a:rPr lang="en-GB" sz="2600" dirty="0">
                <a:solidFill>
                  <a:schemeClr val="accent3">
                    <a:lumMod val="50000"/>
                  </a:schemeClr>
                </a:solidFill>
              </a:rPr>
              <a:t>hands on entry and exit from </a:t>
            </a: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school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Sanitise desks before sitting – bring a cloth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Wear a face covering at all times indoors (except when eating)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accent3">
                    <a:lumMod val="50000"/>
                  </a:schemeClr>
                </a:solidFill>
              </a:rPr>
              <a:t>Eat only when stationary and at 2m distance</a:t>
            </a: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25197" y="647952"/>
            <a:ext cx="79449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Protecting the School </a:t>
            </a:r>
            <a:r>
              <a:rPr lang="en-GB" sz="2800" b="1" dirty="0"/>
              <a:t>C</a:t>
            </a:r>
            <a:r>
              <a:rPr lang="en-GB" sz="2800" b="1" dirty="0" smtClean="0"/>
              <a:t>ommunity</a:t>
            </a:r>
            <a:endParaRPr lang="en-IE" sz="2800" b="1" dirty="0"/>
          </a:p>
        </p:txBody>
      </p:sp>
    </p:spTree>
    <p:extLst>
      <p:ext uri="{BB962C8B-B14F-4D97-AF65-F5344CB8AC3E}">
        <p14:creationId xmlns:p14="http://schemas.microsoft.com/office/powerpoint/2010/main" val="178147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83466" y="647952"/>
            <a:ext cx="10240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2012" y="1954346"/>
            <a:ext cx="1034907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i="1" dirty="0">
                <a:solidFill>
                  <a:schemeClr val="accent3">
                    <a:lumMod val="50000"/>
                  </a:schemeClr>
                </a:solidFill>
              </a:rPr>
              <a:t>Students will be expected to</a:t>
            </a:r>
            <a:r>
              <a:rPr lang="en-GB" sz="2600" i="1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  <a:endParaRPr lang="en-GB" sz="26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accent3">
                    <a:lumMod val="50000"/>
                  </a:schemeClr>
                </a:solidFill>
              </a:rPr>
              <a:t>Wear a face covering at all times on school grounds and when coming/going to school where a clear 2m distance cannot be </a:t>
            </a: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maintained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Use face coverings that are an excellent fit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Use face coverings that do not have valves (HSE advice)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chemeClr val="accent3">
                    <a:lumMod val="50000"/>
                  </a:schemeClr>
                </a:solidFill>
              </a:rPr>
              <a:t>Manage their use of face coverings to prevent contamination of </a:t>
            </a: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same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Assist staff to ensure that there is excellent ventilation in classrooms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Avoid all physical contact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Not share equipment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Not congregate around school entrances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2600" dirty="0" smtClean="0">
                <a:solidFill>
                  <a:schemeClr val="accent3">
                    <a:lumMod val="50000"/>
                  </a:schemeClr>
                </a:solidFill>
              </a:rPr>
              <a:t>Use face coverings as required when traveling to/from school</a:t>
            </a:r>
          </a:p>
          <a:p>
            <a:endParaRPr lang="en-GB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en-GB" sz="2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189" y="647952"/>
            <a:ext cx="8598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      Protecting the School Community</a:t>
            </a:r>
            <a:endParaRPr lang="en-IE" sz="2800" b="1" dirty="0"/>
          </a:p>
        </p:txBody>
      </p:sp>
    </p:spTree>
    <p:extLst>
      <p:ext uri="{BB962C8B-B14F-4D97-AF65-F5344CB8AC3E}">
        <p14:creationId xmlns:p14="http://schemas.microsoft.com/office/powerpoint/2010/main" val="1690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83466" y="647952"/>
            <a:ext cx="10240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/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7789" y="1294283"/>
            <a:ext cx="10349070" cy="7232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Thank you for your continued support of our efforts</a:t>
            </a:r>
          </a:p>
          <a:p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     to keep our staff and students safe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We greatly look forward to having our students back in school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If you have any queries, contact the school by phone or email</a:t>
            </a:r>
          </a:p>
          <a:p>
            <a:endParaRPr lang="en-GB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GB" sz="4000" dirty="0">
                <a:solidFill>
                  <a:srgbClr val="0070C0"/>
                </a:solidFill>
              </a:rPr>
              <a:t> </a:t>
            </a:r>
            <a:r>
              <a:rPr lang="en-GB" sz="4000" dirty="0" smtClean="0">
                <a:solidFill>
                  <a:srgbClr val="0070C0"/>
                </a:solidFill>
              </a:rPr>
              <a:t>            Stay Safe - Keep </a:t>
            </a:r>
            <a:r>
              <a:rPr lang="en-GB" sz="4000" dirty="0">
                <a:solidFill>
                  <a:srgbClr val="0070C0"/>
                </a:solidFill>
              </a:rPr>
              <a:t>U</a:t>
            </a:r>
            <a:r>
              <a:rPr lang="en-GB" sz="4000" dirty="0" smtClean="0">
                <a:solidFill>
                  <a:srgbClr val="0070C0"/>
                </a:solidFill>
              </a:rPr>
              <a:t>s Safe!</a:t>
            </a:r>
          </a:p>
          <a:p>
            <a:endParaRPr lang="en-GB" sz="2400" dirty="0" smtClean="0">
              <a:solidFill>
                <a:srgbClr val="0070C0"/>
              </a:solidFill>
            </a:endParaRPr>
          </a:p>
          <a:p>
            <a:endParaRPr lang="en-GB" sz="20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n-GB" sz="3200" dirty="0" smtClean="0">
                <a:solidFill>
                  <a:schemeClr val="accent3">
                    <a:lumMod val="50000"/>
                  </a:schemeClr>
                </a:solidFill>
              </a:rPr>
              <a:t>                               </a:t>
            </a:r>
          </a:p>
          <a:p>
            <a:endParaRPr lang="en-GB" sz="3200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en-GB" sz="4000" dirty="0" smtClean="0">
              <a:solidFill>
                <a:srgbClr val="0070C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71189" y="647952"/>
            <a:ext cx="8598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                             Finally!</a:t>
            </a:r>
            <a:endParaRPr lang="en-IE" sz="2800" b="1" dirty="0"/>
          </a:p>
        </p:txBody>
      </p:sp>
    </p:spTree>
    <p:extLst>
      <p:ext uri="{BB962C8B-B14F-4D97-AF65-F5344CB8AC3E}">
        <p14:creationId xmlns:p14="http://schemas.microsoft.com/office/powerpoint/2010/main" val="287644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1650</TotalTime>
  <Words>371</Words>
  <Application>Microsoft Office PowerPoint</Application>
  <PresentationFormat>Widescreen</PresentationFormat>
  <Paragraphs>63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Back!</dc:title>
  <dc:creator>Ray Murray</dc:creator>
  <cp:lastModifiedBy>Una Byrne</cp:lastModifiedBy>
  <cp:revision>262</cp:revision>
  <dcterms:created xsi:type="dcterms:W3CDTF">2020-08-24T22:46:41Z</dcterms:created>
  <dcterms:modified xsi:type="dcterms:W3CDTF">2021-02-26T17:41:19Z</dcterms:modified>
</cp:coreProperties>
</file>